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DM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DMSans-bold.fntdata"/><Relationship Id="rId27" Type="http://schemas.openxmlformats.org/officeDocument/2006/relationships/font" Target="fonts/DM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DM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DM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Feel free to use any of the other logos for the presentation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e12081f2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ae12081f2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e4e468a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ae4e468a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ae4e468ad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ae4e468ad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e12081f2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e12081f2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ae694ed49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ae694ed49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ae4e468a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ae4e468a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ae4e468ad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ae4e468ad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c93f8c975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c93f8c975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c93f8c975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c93f8c975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3f0a2819a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3f0a2819a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that other teammates get this info!!!!!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3f0b1b60a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3f0b1b60a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ae12081f24_6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ae12081f24_6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that other teammates get this info!!!!!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ae139f337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ae139f337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3f0a2819a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3f0a2819a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that other teammates get this info!!!!!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3f0b1b60af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3f0b1b60a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93f8c975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93f8c975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3f0a2819a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3f0a2819a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 mainly for hack teams, but other teams can use it if they like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93f8c975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93f8c975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93f8c975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93f8c975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Make sure that other teammates get this info!!!!!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As a suggestion, put the name of the person presenting this slide here in the speaker notes!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ae12081f24_6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ae12081f24_6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9.png"/><Relationship Id="rId7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29.png"/><Relationship Id="rId6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4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38.png"/><Relationship Id="rId6" Type="http://schemas.openxmlformats.org/officeDocument/2006/relationships/image" Target="../media/image36.png"/><Relationship Id="rId7" Type="http://schemas.openxmlformats.org/officeDocument/2006/relationships/image" Target="../media/image3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hyperlink" Target="http://localhost:8501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linkedin.com/in/sia-patodia-21a071200/" TargetMode="External"/><Relationship Id="rId10" Type="http://schemas.openxmlformats.org/officeDocument/2006/relationships/hyperlink" Target="https://github.com/hgnzheng" TargetMode="External"/><Relationship Id="rId13" Type="http://schemas.openxmlformats.org/officeDocument/2006/relationships/hyperlink" Target="https://github.com/philliptwu" TargetMode="External"/><Relationship Id="rId12" Type="http://schemas.openxmlformats.org/officeDocument/2006/relationships/hyperlink" Target="https://github.com/siapatodia8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linkedin.com/in/vincent-tu-422b18208/" TargetMode="External"/><Relationship Id="rId4" Type="http://schemas.openxmlformats.org/officeDocument/2006/relationships/hyperlink" Target="https://github.com/alckasoc" TargetMode="External"/><Relationship Id="rId9" Type="http://schemas.openxmlformats.org/officeDocument/2006/relationships/hyperlink" Target="https://www.linkedin.com/in/hargen-zheng-75540b218/" TargetMode="External"/><Relationship Id="rId15" Type="http://schemas.openxmlformats.org/officeDocument/2006/relationships/hyperlink" Target="https://github.com/RyanJWong" TargetMode="External"/><Relationship Id="rId14" Type="http://schemas.openxmlformats.org/officeDocument/2006/relationships/hyperlink" Target="https://www.linkedin.com/in/ryanjmwong/" TargetMode="External"/><Relationship Id="rId17" Type="http://schemas.openxmlformats.org/officeDocument/2006/relationships/image" Target="../media/image2.png"/><Relationship Id="rId16" Type="http://schemas.openxmlformats.org/officeDocument/2006/relationships/image" Target="../media/image39.png"/><Relationship Id="rId5" Type="http://schemas.openxmlformats.org/officeDocument/2006/relationships/hyperlink" Target="https://www.linkedin.com/in/catherine-zhang-b6a86415a/" TargetMode="External"/><Relationship Id="rId6" Type="http://schemas.openxmlformats.org/officeDocument/2006/relationships/hyperlink" Target="https://github.com/caz002" TargetMode="External"/><Relationship Id="rId7" Type="http://schemas.openxmlformats.org/officeDocument/2006/relationships/hyperlink" Target="https://www.linkedin.com/in/aryaman-dayal-a6a4b0214/" TargetMode="External"/><Relationship Id="rId8" Type="http://schemas.openxmlformats.org/officeDocument/2006/relationships/hyperlink" Target="https://github.com/aryamandaya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11" Type="http://schemas.openxmlformats.org/officeDocument/2006/relationships/image" Target="../media/image15.png"/><Relationship Id="rId10" Type="http://schemas.openxmlformats.org/officeDocument/2006/relationships/image" Target="../media/image3.png"/><Relationship Id="rId9" Type="http://schemas.openxmlformats.org/officeDocument/2006/relationships/image" Target="../media/image19.png"/><Relationship Id="rId5" Type="http://schemas.openxmlformats.org/officeDocument/2006/relationships/image" Target="../media/image7.png"/><Relationship Id="rId6" Type="http://schemas.openxmlformats.org/officeDocument/2006/relationships/image" Target="../media/image6.png"/><Relationship Id="rId7" Type="http://schemas.openxmlformats.org/officeDocument/2006/relationships/image" Target="../media/image8.png"/><Relationship Id="rId8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16.png"/><Relationship Id="rId6" Type="http://schemas.openxmlformats.org/officeDocument/2006/relationships/image" Target="../media/image20.png"/><Relationship Id="rId7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5.png"/><Relationship Id="rId10" Type="http://schemas.openxmlformats.org/officeDocument/2006/relationships/image" Target="../media/image17.png"/><Relationship Id="rId13" Type="http://schemas.openxmlformats.org/officeDocument/2006/relationships/image" Target="../media/image27.png"/><Relationship Id="rId1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22.png"/><Relationship Id="rId15" Type="http://schemas.openxmlformats.org/officeDocument/2006/relationships/image" Target="../media/image30.jpg"/><Relationship Id="rId14" Type="http://schemas.openxmlformats.org/officeDocument/2006/relationships/image" Target="../media/image21.png"/><Relationship Id="rId17" Type="http://schemas.openxmlformats.org/officeDocument/2006/relationships/image" Target="../media/image40.png"/><Relationship Id="rId16" Type="http://schemas.openxmlformats.org/officeDocument/2006/relationships/image" Target="../media/image32.jpg"/><Relationship Id="rId5" Type="http://schemas.openxmlformats.org/officeDocument/2006/relationships/image" Target="../media/image11.png"/><Relationship Id="rId6" Type="http://schemas.openxmlformats.org/officeDocument/2006/relationships/image" Target="../media/image18.png"/><Relationship Id="rId7" Type="http://schemas.openxmlformats.org/officeDocument/2006/relationships/image" Target="../media/image35.png"/><Relationship Id="rId8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33.png"/><Relationship Id="rId6" Type="http://schemas.openxmlformats.org/officeDocument/2006/relationships/image" Target="../media/image37.png"/><Relationship Id="rId7" Type="http://schemas.openxmlformats.org/officeDocument/2006/relationships/image" Target="../media/image30.jpg"/><Relationship Id="rId8" Type="http://schemas.openxmlformats.org/officeDocument/2006/relationships/hyperlink" Target="https://www.kaggle.com/datasets/datasnaek/mbti-type/data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277725" y="1739200"/>
            <a:ext cx="4146900" cy="21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1" lang="en" sz="40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CM Projects </a:t>
            </a:r>
            <a:endParaRPr b="1" sz="40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Team [TBD]</a:t>
            </a:r>
            <a:endParaRPr b="1" sz="40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050" y="1129700"/>
            <a:ext cx="2731700" cy="27317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5852125" y="3829775"/>
            <a:ext cx="278700" cy="10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44000" y="0"/>
            <a:ext cx="2731699" cy="273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731700" y="2571737"/>
            <a:ext cx="2731700" cy="273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24620" y="3205450"/>
            <a:ext cx="1699225" cy="16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Model: </a:t>
            </a:r>
            <a:r>
              <a:rPr b="1"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BERT (Bidirectional Encoder Representations from Transformers)</a:t>
            </a:r>
            <a:endParaRPr b="1"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Unique since it is considered a bidirectional model (captures context well) 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Uses a transformer architecture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Combined predicting words along with predicting if sentences belonged to each other to create the BERT model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Technical Process (cont.) 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514104"/>
            <a:ext cx="4572000" cy="233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43555" y="2124100"/>
            <a:ext cx="2115000" cy="297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311700" y="1000075"/>
            <a:ext cx="8520600" cy="3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Training the </a:t>
            </a:r>
            <a:r>
              <a:rPr b="1"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BERT Model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Transfer learning (cold start issue due to size of parameters, limited computation power). We used Colab T4 GPU to train the model.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Embed each text input into a vector with maximum length of 256 (padding).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Shuffle the data and use 80/20 train-validation split.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Batch size of 16 (drop the remainder). This results in 433 batches in each epoch.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Add a fully connected layer with 512 hidden units, with ReLU activation function.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Use a softmax layer with 16 output units to represent the probabilities of each MBTI type, given the input text corpus.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Used the built-in Adam Optimizer with decay and Cross Entropy Loss function.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0" name="Google Shape;17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Technical Process (cont.)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>
            <p:ph idx="1" type="body"/>
          </p:nvPr>
        </p:nvSpPr>
        <p:spPr>
          <a:xfrm>
            <a:off x="311700" y="1000075"/>
            <a:ext cx="284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BERT Model Summary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8" name="Google Shape;17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Technical Process (cont.)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79" name="Google Shape;17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8409" y="1381350"/>
            <a:ext cx="6587176" cy="366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311700" y="1000075"/>
            <a:ext cx="8520600" cy="39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Experiments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Though 1e-5 is the recommended learning rate for most of the transformer models, it was super slow to train for us. As a </a:t>
            </a: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rookie</a:t>
            </a: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 I changed to 1e-4 and we were overshooting – after 1 epoch, the accuracy went from 35% down to 18% and it kept decreasing.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Used 5e-5 as learning rate and decay of 1e-6 – accuracy keeps increasing all the way to ~95% on the training set. This is way better than the original Softmax regression model, which obtained a 84% on the training set</a:t>
            </a:r>
            <a:r>
              <a:rPr b="1"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b="1"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Could’ve tune the maximum size of word embeddings and the size of hidden layers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7" name="Google Shape;18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Technical Process (cont.)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88" name="Google Shape;18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idx="1" type="body"/>
          </p:nvPr>
        </p:nvSpPr>
        <p:spPr>
          <a:xfrm>
            <a:off x="311700" y="1000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Eventual Model Performance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5" name="Google Shape;19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Technical Process (cont.)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758575"/>
            <a:ext cx="8839204" cy="630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Inference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We </a:t>
            </a: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clean</a:t>
            </a: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 the text corpus in the same way as we did for the training and validation examples.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Then, we used the BERT tokenizer to embed the input text corpus.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The feature vector of the input text is then fed into our transformer model, which gives us 16 probabilities corresponding to the likelihood of each personality type.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We then extract the top three most likely personalities and display to the user.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4" name="Google Shape;20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Technical Process (cont.)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05" name="Google Shape;20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Streamlit App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We created a Streamlit application that shows the distribution of MBTI personality types in our dataset.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User could input paragraphs of text and the app will predict their top three likely MBTI personalities using our model.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WHY TOP 3, not just 1???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After the prediction result pops up, there will be additional MBTI information of the three likely personalities, so the user can learn more about their potential MBTI type.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2" name="Google Shape;21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Technical Process (cont.)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13" name="Google Shape;21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Meeting scheduling conflicts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Balancing classwork and project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Lack of experience (PyTorch, Model Choice, Training)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Model overfitting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0" name="Google Shape;22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Challenges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21" name="Google Shape;2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475" y="3234225"/>
            <a:ext cx="3110001" cy="16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9"/>
          <p:cNvPicPr preferRelativeResize="0"/>
          <p:nvPr/>
        </p:nvPicPr>
        <p:blipFill rotWithShape="1">
          <a:blip r:embed="rId6">
            <a:alphaModFix/>
          </a:blip>
          <a:srcRect b="0" l="8259" r="17726" t="0"/>
          <a:stretch/>
        </p:blipFill>
        <p:spPr>
          <a:xfrm>
            <a:off x="3597325" y="2825325"/>
            <a:ext cx="2409731" cy="217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65445" y="2571762"/>
            <a:ext cx="2193568" cy="246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idx="1" type="body"/>
          </p:nvPr>
        </p:nvSpPr>
        <p:spPr>
          <a:xfrm>
            <a:off x="311700" y="1000075"/>
            <a:ext cx="8520600" cy="13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Smaller group sizes may make it easier to meet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Self-guided learning is difficult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Talk about how RoBERTa could potentially work better (as it was trained on a larger text corpus)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31" name="Google Shape;23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Reflection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32" name="Google Shape;2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0"/>
          <p:cNvSpPr txBox="1"/>
          <p:nvPr>
            <p:ph type="title"/>
          </p:nvPr>
        </p:nvSpPr>
        <p:spPr>
          <a:xfrm>
            <a:off x="458400" y="2585300"/>
            <a:ext cx="502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Where do we go from here?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35" name="Google Shape;235;p30"/>
          <p:cNvSpPr txBox="1"/>
          <p:nvPr>
            <p:ph idx="1" type="body"/>
          </p:nvPr>
        </p:nvSpPr>
        <p:spPr>
          <a:xfrm>
            <a:off x="458400" y="3005588"/>
            <a:ext cx="8520600" cy="13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Create mobile application for interacting with chatbot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Learn more about NLP and deep learning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1"/>
          <p:cNvSpPr txBox="1"/>
          <p:nvPr/>
        </p:nvSpPr>
        <p:spPr>
          <a:xfrm>
            <a:off x="2775450" y="2109600"/>
            <a:ext cx="35931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4"/>
              </a:rPr>
              <a:t>Demo</a:t>
            </a:r>
            <a:endParaRPr b="1" sz="48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999150" y="965025"/>
            <a:ext cx="7518300" cy="3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here are the main colors we use at acm!</a:t>
            </a:r>
            <a:endParaRPr b="1" sz="2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2B0FF"/>
              </a:buClr>
              <a:buSzPts val="2200"/>
              <a:buFont typeface="DM Sans"/>
              <a:buChar char="●"/>
            </a:pPr>
            <a:r>
              <a:rPr b="1" lang="en" sz="2000">
                <a:solidFill>
                  <a:srgbClr val="62B0FF"/>
                </a:solidFill>
                <a:latin typeface="DM Sans"/>
                <a:ea typeface="DM Sans"/>
                <a:cs typeface="DM Sans"/>
                <a:sym typeface="DM Sans"/>
              </a:rPr>
              <a:t>binary blue</a:t>
            </a:r>
            <a:endParaRPr b="1" sz="2000">
              <a:solidFill>
                <a:srgbClr val="51C0C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9A857"/>
              </a:buClr>
              <a:buSzPts val="2000"/>
              <a:buFont typeface="DM Sans"/>
              <a:buChar char="●"/>
            </a:pPr>
            <a:r>
              <a:rPr b="1" lang="en" sz="2000">
                <a:solidFill>
                  <a:srgbClr val="F9A857"/>
                </a:solidFill>
                <a:latin typeface="DM Sans"/>
                <a:ea typeface="DM Sans"/>
                <a:cs typeface="DM Sans"/>
                <a:sym typeface="DM Sans"/>
              </a:rPr>
              <a:t>big O(range)</a:t>
            </a:r>
            <a:endParaRPr b="1" sz="2000">
              <a:solidFill>
                <a:srgbClr val="F9A85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1C0C0"/>
              </a:buClr>
              <a:buSzPts val="2000"/>
              <a:buFont typeface="DM Sans"/>
              <a:buChar char="●"/>
            </a:pPr>
            <a:r>
              <a:rPr b="1" lang="en" sz="2000">
                <a:solidFill>
                  <a:srgbClr val="51C0C0"/>
                </a:solidFill>
                <a:latin typeface="DM Sans"/>
                <a:ea typeface="DM Sans"/>
                <a:cs typeface="DM Sans"/>
                <a:sym typeface="DM Sans"/>
              </a:rPr>
              <a:t>ctf cyan</a:t>
            </a:r>
            <a:endParaRPr b="1" sz="2000">
              <a:solidFill>
                <a:srgbClr val="51C0C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981A0"/>
              </a:buClr>
              <a:buSzPts val="2000"/>
              <a:buFont typeface="DM Sans"/>
              <a:buChar char="●"/>
            </a:pPr>
            <a:r>
              <a:rPr b="1" lang="en" sz="2000">
                <a:solidFill>
                  <a:srgbClr val="E981A0"/>
                </a:solidFill>
                <a:latin typeface="DM Sans"/>
                <a:ea typeface="DM Sans"/>
                <a:cs typeface="DM Sans"/>
                <a:sym typeface="DM Sans"/>
              </a:rPr>
              <a:t>prototyping pink</a:t>
            </a:r>
            <a:endParaRPr b="1" sz="2000">
              <a:solidFill>
                <a:srgbClr val="E981A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16DFF"/>
              </a:buClr>
              <a:buSzPts val="2000"/>
              <a:buFont typeface="DM Sans"/>
              <a:buChar char="●"/>
            </a:pPr>
            <a:r>
              <a:rPr b="1" lang="en" sz="2000">
                <a:solidFill>
                  <a:srgbClr val="816DFF"/>
                </a:solidFill>
                <a:latin typeface="DM Sans"/>
                <a:ea typeface="DM Sans"/>
                <a:cs typeface="DM Sans"/>
                <a:sym typeface="DM Sans"/>
              </a:rPr>
              <a:t>innovation indigo</a:t>
            </a:r>
            <a:endParaRPr b="1" sz="2000">
              <a:solidFill>
                <a:srgbClr val="51C0C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F6F"/>
              </a:buClr>
              <a:buSzPts val="2000"/>
              <a:buFont typeface="DM Sans"/>
              <a:buChar char="●"/>
            </a:pPr>
            <a:r>
              <a:rPr b="1" lang="en" sz="2000">
                <a:solidFill>
                  <a:srgbClr val="FF6F6F"/>
                </a:solidFill>
                <a:latin typeface="DM Sans"/>
                <a:ea typeface="DM Sans"/>
                <a:cs typeface="DM Sans"/>
                <a:sym typeface="DM Sans"/>
              </a:rPr>
              <a:t>sentient scarlet</a:t>
            </a:r>
            <a:endParaRPr b="1" sz="2000">
              <a:solidFill>
                <a:srgbClr val="E981A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999150" y="293925"/>
            <a:ext cx="71457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Colors!</a:t>
            </a:r>
            <a:endParaRPr b="1" sz="30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2"/>
          <p:cNvSpPr txBox="1"/>
          <p:nvPr/>
        </p:nvSpPr>
        <p:spPr>
          <a:xfrm>
            <a:off x="2775450" y="2109600"/>
            <a:ext cx="35931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Questions?</a:t>
            </a:r>
            <a:endParaRPr b="1" sz="48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 txBox="1"/>
          <p:nvPr>
            <p:ph idx="1" type="body"/>
          </p:nvPr>
        </p:nvSpPr>
        <p:spPr>
          <a:xfrm>
            <a:off x="311700" y="1152475"/>
            <a:ext cx="8520600" cy="20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-"/>
            </a:pPr>
            <a:r>
              <a:rPr lang="en" sz="2500">
                <a:solidFill>
                  <a:schemeClr val="dk1"/>
                </a:solidFill>
              </a:rPr>
              <a:t>Mentor: Vincent Tu </a:t>
            </a:r>
            <a:r>
              <a:rPr lang="en" sz="25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</a:t>
            </a:r>
            <a:r>
              <a:rPr lang="en" sz="2500">
                <a:solidFill>
                  <a:schemeClr val="dk1"/>
                </a:solidFill>
              </a:rPr>
              <a:t> | </a:t>
            </a:r>
            <a:r>
              <a:rPr lang="en" sz="25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endParaRPr sz="2500" u="sng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-"/>
            </a:pPr>
            <a:r>
              <a:rPr lang="en" sz="2500">
                <a:solidFill>
                  <a:schemeClr val="dk1"/>
                </a:solidFill>
              </a:rPr>
              <a:t>Catherine Zhang </a:t>
            </a:r>
            <a:r>
              <a:rPr lang="en" sz="2500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</a:t>
            </a:r>
            <a:r>
              <a:rPr lang="en" sz="2500">
                <a:solidFill>
                  <a:schemeClr val="dk1"/>
                </a:solidFill>
              </a:rPr>
              <a:t> | </a:t>
            </a:r>
            <a:r>
              <a:rPr lang="en" sz="2500" u="sng">
                <a:solidFill>
                  <a:schemeClr val="dk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endParaRPr sz="2500" u="sng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-"/>
            </a:pPr>
            <a:r>
              <a:rPr lang="en" sz="2500">
                <a:solidFill>
                  <a:schemeClr val="dk1"/>
                </a:solidFill>
              </a:rPr>
              <a:t>Aryaman Dayal </a:t>
            </a:r>
            <a:r>
              <a:rPr lang="en" sz="2500" u="sng">
                <a:solidFill>
                  <a:schemeClr val="dk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</a:t>
            </a:r>
            <a:r>
              <a:rPr lang="en" sz="2500">
                <a:solidFill>
                  <a:schemeClr val="dk1"/>
                </a:solidFill>
              </a:rPr>
              <a:t> | </a:t>
            </a:r>
            <a:r>
              <a:rPr lang="en" sz="2500" u="sng">
                <a:solidFill>
                  <a:schemeClr val="dk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endParaRPr sz="2500" u="sng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-"/>
            </a:pPr>
            <a:r>
              <a:rPr lang="en" sz="2500">
                <a:solidFill>
                  <a:schemeClr val="dk1"/>
                </a:solidFill>
              </a:rPr>
              <a:t>Hargen Zheng </a:t>
            </a:r>
            <a:r>
              <a:rPr lang="en" sz="2500" u="sng">
                <a:solidFill>
                  <a:schemeClr val="dk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</a:t>
            </a:r>
            <a:r>
              <a:rPr lang="en" sz="2500">
                <a:solidFill>
                  <a:schemeClr val="dk1"/>
                </a:solidFill>
              </a:rPr>
              <a:t> | </a:t>
            </a:r>
            <a:r>
              <a:rPr lang="en" sz="2500" u="sng">
                <a:solidFill>
                  <a:schemeClr val="dk1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endParaRPr sz="2500" u="sng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-"/>
            </a:pPr>
            <a:r>
              <a:rPr lang="en" sz="2500">
                <a:solidFill>
                  <a:schemeClr val="dk1"/>
                </a:solidFill>
              </a:rPr>
              <a:t>Sia Patodia </a:t>
            </a:r>
            <a:r>
              <a:rPr lang="en" sz="2500" u="sng">
                <a:solidFill>
                  <a:schemeClr val="dk1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</a:t>
            </a:r>
            <a:r>
              <a:rPr lang="en" sz="2500">
                <a:solidFill>
                  <a:schemeClr val="dk1"/>
                </a:solidFill>
              </a:rPr>
              <a:t> | </a:t>
            </a:r>
            <a:r>
              <a:rPr lang="en" sz="2500" u="sng">
                <a:solidFill>
                  <a:schemeClr val="dk1"/>
                </a:solid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endParaRPr sz="2500" u="sng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-"/>
            </a:pPr>
            <a:r>
              <a:rPr lang="en" sz="2500">
                <a:solidFill>
                  <a:schemeClr val="dk1"/>
                </a:solidFill>
              </a:rPr>
              <a:t>Phillip Wu </a:t>
            </a:r>
            <a:r>
              <a:rPr lang="en" sz="2500" u="sng">
                <a:solidFill>
                  <a:schemeClr val="dk1"/>
                </a:solid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endParaRPr sz="2500" u="sng">
              <a:solidFill>
                <a:schemeClr val="dk1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-"/>
            </a:pPr>
            <a:r>
              <a:rPr lang="en" sz="2500">
                <a:solidFill>
                  <a:schemeClr val="dk1"/>
                </a:solidFill>
              </a:rPr>
              <a:t>Ryan Wong </a:t>
            </a:r>
            <a:r>
              <a:rPr lang="en" sz="2500" u="sng">
                <a:solidFill>
                  <a:schemeClr val="dk1"/>
                </a:solid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</a:t>
            </a:r>
            <a:r>
              <a:rPr lang="en" sz="2500">
                <a:solidFill>
                  <a:schemeClr val="dk1"/>
                </a:solidFill>
              </a:rPr>
              <a:t> | </a:t>
            </a:r>
            <a:r>
              <a:rPr lang="en" sz="2500" u="sng">
                <a:solidFill>
                  <a:schemeClr val="dk1"/>
                </a:solidFill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endParaRPr sz="2500" u="sng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33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5898600" y="2098075"/>
            <a:ext cx="2830750" cy="26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3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Thank you!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2775450" y="1830475"/>
            <a:ext cx="35931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Meet the Team!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377949" y="431152"/>
            <a:ext cx="18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Vincent Tu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Mentor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2369688" y="538888"/>
            <a:ext cx="210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Sia Patodia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1612799" y="4389465"/>
            <a:ext cx="18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Catherine Zhang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3708899" y="4389465"/>
            <a:ext cx="18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Ryan Wong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4468825" y="538888"/>
            <a:ext cx="210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Aryaman Dayal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5804999" y="4389465"/>
            <a:ext cx="18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Phillip Wu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6950450" y="1066088"/>
            <a:ext cx="1336200" cy="144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76200">
            <a:solidFill>
              <a:srgbClr val="62B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6567950" y="538838"/>
            <a:ext cx="210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Hargen Zheng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314" y="1046750"/>
            <a:ext cx="2123675" cy="2123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4929" y="2791925"/>
            <a:ext cx="1674350" cy="167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55829" y="980113"/>
            <a:ext cx="1621863" cy="1621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14100" y="886925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16923" y="1046750"/>
            <a:ext cx="1566150" cy="156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911025" y="2917425"/>
            <a:ext cx="1674350" cy="1498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829000" y="2993728"/>
            <a:ext cx="1336200" cy="147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311700" y="1000075"/>
            <a:ext cx="5815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AI Chatbot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○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Responds based on user input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●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MBTI Personality Test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DM Sans"/>
              <a:buChar char="○"/>
            </a:pPr>
            <a:r>
              <a:rPr lang="en" sz="24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Can influence texting style</a:t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427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Inspiration &amp; Background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700" y="2952750"/>
            <a:ext cx="2202100" cy="220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04475" y="652475"/>
            <a:ext cx="3004025" cy="375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 rotWithShape="1">
          <a:blip r:embed="rId7">
            <a:alphaModFix/>
          </a:blip>
          <a:srcRect b="0" l="17369" r="23107" t="0"/>
          <a:stretch/>
        </p:blipFill>
        <p:spPr>
          <a:xfrm>
            <a:off x="3334175" y="3028950"/>
            <a:ext cx="2071900" cy="191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311700" y="592800"/>
            <a:ext cx="8520600" cy="29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M Sans"/>
              <a:buChar char="✓"/>
            </a:pPr>
            <a:r>
              <a:rPr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Predict MBTI personality with a decent accuracy</a:t>
            </a:r>
            <a:endParaRPr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DM Sans"/>
              <a:buChar char="○"/>
            </a:pPr>
            <a:r>
              <a:rPr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Have a chatbot talk back to user with that MBTI personality</a:t>
            </a:r>
            <a:endParaRPr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Features 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925" y="2255338"/>
            <a:ext cx="2514600" cy="25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05700" y="2043813"/>
            <a:ext cx="4493808" cy="294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Look at our tech stack !!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6583750" y="1017713"/>
            <a:ext cx="6097300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56325" y="445025"/>
            <a:ext cx="3535549" cy="198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88000" y="2613037"/>
            <a:ext cx="1703874" cy="1867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7450" y="1181375"/>
            <a:ext cx="2293325" cy="266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52688" y="736163"/>
            <a:ext cx="2520675" cy="25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 rotWithShape="1">
          <a:blip r:embed="rId10">
            <a:alphaModFix/>
          </a:blip>
          <a:srcRect b="12827" l="29967" r="29975" t="13534"/>
          <a:stretch/>
        </p:blipFill>
        <p:spPr>
          <a:xfrm>
            <a:off x="1562400" y="3705850"/>
            <a:ext cx="1052425" cy="116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283849" y="3797125"/>
            <a:ext cx="2004150" cy="108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917750" y="2433774"/>
            <a:ext cx="1266044" cy="961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658412" y="3256826"/>
            <a:ext cx="2714115" cy="167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711775" y="830225"/>
            <a:ext cx="1363624" cy="145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960775" y="2678299"/>
            <a:ext cx="1703875" cy="825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366529" y="2533731"/>
            <a:ext cx="738737" cy="788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4973363" y="144480"/>
            <a:ext cx="1540599" cy="622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0" y="1428750"/>
            <a:ext cx="5824200" cy="29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EDA results: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Dataset has more introverts (super unbalanced)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Each entry has user’s MBTI type and words from user’s last 50 posted tweets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Preprocessing: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Tokenization using BERT pre-trained tokenizer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Encode the MBTI type into integers 0-15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-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Only keep words between 3 and 30 characters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Technical Process</a:t>
            </a:r>
            <a:endParaRPr b="1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400" y="4521375"/>
            <a:ext cx="474474" cy="4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313" y="4170473"/>
            <a:ext cx="4611761" cy="82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0367" y="2327475"/>
            <a:ext cx="3835095" cy="266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45975" y="791749"/>
            <a:ext cx="1703875" cy="8253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/>
          <p:nvPr/>
        </p:nvSpPr>
        <p:spPr>
          <a:xfrm>
            <a:off x="311700" y="1017725"/>
            <a:ext cx="6440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Dataset link: </a:t>
            </a:r>
            <a:r>
              <a:rPr lang="en" sz="1600" u="sng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(MBTI) Myers-Briggs Personality Type Dataset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are the original notes vincent wrote down</a:t>
            </a:r>
            <a:endParaRPr/>
          </a:p>
        </p:txBody>
      </p:sp>
      <p:sp>
        <p:nvSpPr>
          <p:cNvPr id="154" name="Google Shape;15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Talk about dataset (e.g. dataset size, modality, feature engineering, cleaning, EDA, insights, conclusions, motivation behind this dataset)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Talk about preprocessing (tokenization, stemming, lemmatizing, etc)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Talk about the model (BERT other neural language models -&gt; talk more about how these models are made and how they work; LSTM -&gt; long-short-term memory loosely inspired by human brain)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Talk about the training (and finetuning), discuss training configuration and set up; if you CV, then you can also talk about that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Talk about your experiments (what worked and what didn’t work; possibly hypotheses for why things didn’t work or why things worked)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Talk inference (how do we run the model)?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rPr>
              <a:t>Talk about the app (how did you build the app, what features does it have? etc)</a:t>
            </a:r>
            <a:endParaRPr sz="1600">
              <a:solidFill>
                <a:srgbClr val="434343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62B0FF"/>
      </a:accent1>
      <a:accent2>
        <a:srgbClr val="F9A857"/>
      </a:accent2>
      <a:accent3>
        <a:srgbClr val="51C0C0"/>
      </a:accent3>
      <a:accent4>
        <a:srgbClr val="E981A0"/>
      </a:accent4>
      <a:accent5>
        <a:srgbClr val="816DFF"/>
      </a:accent5>
      <a:accent6>
        <a:srgbClr val="FF6F6F"/>
      </a:accent6>
      <a:hlink>
        <a:srgbClr val="62B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